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9" r:id="rId4"/>
    <p:sldMasterId id="2147483723" r:id="rId5"/>
  </p:sldMasterIdLst>
  <p:notesMasterIdLst>
    <p:notesMasterId r:id="rId7"/>
  </p:notesMasterIdLst>
  <p:handoutMasterIdLst>
    <p:handoutMasterId r:id="rId8"/>
  </p:handoutMasterIdLst>
  <p:sldIdLst>
    <p:sldId id="29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midt, Paul A CIV USARMY CENWP (USA)" initials="SPACUC(" lastIdx="1" clrIdx="0">
    <p:extLst>
      <p:ext uri="{19B8F6BF-5375-455C-9EA6-DF929625EA0E}">
        <p15:presenceInfo xmlns:p15="http://schemas.microsoft.com/office/powerpoint/2012/main" userId="S::Paul.A.Schmidt@usace.army.mil::9b0504c5-1bec-4530-b6ab-5c969277a0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C8719"/>
    <a:srgbClr val="1515ED"/>
    <a:srgbClr val="FFFFFF"/>
    <a:srgbClr val="C8C8C8"/>
    <a:srgbClr val="FF6600"/>
    <a:srgbClr val="D9D9D9"/>
    <a:srgbClr val="DF1F2E"/>
    <a:srgbClr val="FFCC66"/>
    <a:srgbClr val="6E9678"/>
    <a:srgbClr val="8B010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4" autoAdjust="0"/>
    <p:restoredTop sz="94816" autoAdjust="0"/>
  </p:normalViewPr>
  <p:slideViewPr>
    <p:cSldViewPr snapToGrid="0">
      <p:cViewPr varScale="1">
        <p:scale>
          <a:sx n="123" d="100"/>
          <a:sy n="123" d="100"/>
        </p:scale>
        <p:origin x="282" y="108"/>
      </p:cViewPr>
      <p:guideLst/>
    </p:cSldViewPr>
  </p:slideViewPr>
  <p:notesTextViewPr>
    <p:cViewPr>
      <p:scale>
        <a:sx n="1" d="1"/>
        <a:sy n="1" d="1"/>
      </p:scale>
      <p:origin x="0" y="0"/>
    </p:cViewPr>
  </p:notesTextViewPr>
  <p:notesViewPr>
    <p:cSldViewPr snapToGrid="0" showGuides="1">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3383-DF08-4C90-8557-22EF3027DD43}" type="datetimeFigureOut">
              <a:rPr lang="en-US" smtClean="0"/>
              <a:t>12/6/2022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6557-6E8E-4D95-8DF3-2DE1590C714A}" type="datetimeFigureOut">
              <a:rPr lang="en-US" smtClean="0"/>
              <a:t>12/6/2022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5C0886A-CC2A-4255-ADA2-5CDC8149B279}" type="datetime1">
              <a:rPr lang="en-US" smtClean="0"/>
              <a:t>12/6/2022</a:t>
            </a:fld>
            <a:endParaRPr lang="en-US" dirty="0"/>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F17C63A2-4037-422A-B7D5-F7DA1CA2917B}" type="datetime1">
              <a:rPr lang="en-US" smtClean="0"/>
              <a:t>12/6/2022</a:t>
            </a:fld>
            <a:endParaRPr lang="en-US" dirty="0"/>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B41C1B3-147B-4E55-BD69-2F12B0144EB2}" type="datetime1">
              <a:rPr lang="en-US" smtClean="0"/>
              <a:t>12/6/2022</a:t>
            </a:fld>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474A79C-6CC4-42FD-9E1C-35146BAC5715}" type="datetime1">
              <a:rPr lang="en-US" smtClean="0"/>
              <a:t>12/6/2022</a:t>
            </a:fld>
            <a:endParaRPr lang="en-US" dirty="0"/>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39171031-6B55-40D8-AACE-994090B4E97B}" type="datetime1">
              <a:rPr lang="en-US" smtClean="0"/>
              <a:t>12/6/2022</a:t>
            </a:fld>
            <a:endParaRPr lang="en-US" dirty="0"/>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195B4CB3-E110-428F-BD82-9CF0234D9336}" type="datetime1">
              <a:rPr lang="en-US" smtClean="0"/>
              <a:t>12/6/2022</a:t>
            </a:fld>
            <a:endParaRPr lang="en-US" dirty="0"/>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9225A36-843B-4599-BB9E-3A5ED1D8C4B7}" type="datetime1">
              <a:rPr lang="en-US" smtClean="0"/>
              <a:t>12/6/2022</a:t>
            </a:fld>
            <a:endParaRPr lang="en-US" dirty="0"/>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
        <p:nvSpPr>
          <p:cNvPr id="2"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BC331337-B183-4015-A4D8-5DBA9080F22C}" type="datetime1">
              <a:rPr lang="en-US" smtClean="0"/>
              <a:t>12/6/2022</a:t>
            </a:fld>
            <a:endParaRPr lang="en-US" dirty="0"/>
          </a:p>
        </p:txBody>
      </p:sp>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CD307AB9-8146-43FE-93BB-0A24A1273EE6}" type="datetime1">
              <a:rPr lang="en-US" smtClean="0"/>
              <a:t>12/6/2022</a:t>
            </a:fld>
            <a:endParaRPr lang="en-US" dirty="0"/>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69E05716-3EE3-42B9-B48B-BC083A5FD690}" type="datetime1">
              <a:rPr lang="en-US" smtClean="0"/>
              <a:t>12/6/2022</a:t>
            </a:fld>
            <a:endParaRPr lang="en-US" dirty="0"/>
          </a:p>
        </p:txBody>
      </p:sp>
    </p:spTree>
    <p:extLst>
      <p:ext uri="{BB962C8B-B14F-4D97-AF65-F5344CB8AC3E}">
        <p14:creationId xmlns:p14="http://schemas.microsoft.com/office/powerpoint/2010/main" val="2206101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
        <p:nvSpPr>
          <p:cNvPr id="5" name="Date Placeholder 6"/>
          <p:cNvSpPr>
            <a:spLocks noGrp="1"/>
          </p:cNvSpPr>
          <p:nvPr>
            <p:ph type="dt" sz="half" idx="2"/>
          </p:nvPr>
        </p:nvSpPr>
        <p:spPr>
          <a:xfrm>
            <a:off x="9182100" y="6648676"/>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C2E1AF8D-1629-4E7E-8FE8-8B129B5C4A14}" type="datetime1">
              <a:rPr lang="en-US" smtClean="0"/>
              <a:t>12/6/2022</a:t>
            </a:fld>
            <a:endParaRPr lang="en-US" dirty="0"/>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
        <p:nvSpPr>
          <p:cNvPr id="2" name="Date Placeholder 1"/>
          <p:cNvSpPr>
            <a:spLocks noGrp="1"/>
          </p:cNvSpPr>
          <p:nvPr>
            <p:ph type="dt" sz="half" idx="16"/>
          </p:nvPr>
        </p:nvSpPr>
        <p:spPr/>
        <p:txBody>
          <a:bodyPr/>
          <a:lstStyle/>
          <a:p>
            <a:fld id="{62A3C5D2-5AC2-4ADE-AD57-12F67C712458}" type="datetime1">
              <a:rPr lang="en-US" smtClean="0"/>
              <a:t>12/6/2022</a:t>
            </a:fld>
            <a:endParaRPr lang="en-US" dirty="0"/>
          </a:p>
        </p:txBody>
      </p:sp>
      <p:sp>
        <p:nvSpPr>
          <p:cNvPr id="4" name="Footer Placeholder 3"/>
          <p:cNvSpPr>
            <a:spLocks noGrp="1"/>
          </p:cNvSpPr>
          <p:nvPr>
            <p:ph type="ftr" sz="quarter" idx="17"/>
          </p:nvPr>
        </p:nvSpPr>
        <p:spPr/>
        <p:txBody>
          <a:bodyPr/>
          <a:lstStyle/>
          <a:p>
            <a:endParaRPr lang="en-US" dirty="0"/>
          </a:p>
        </p:txBody>
      </p:sp>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FFB9FCF3-69CF-4885-B17E-15789AEB6D08}" type="datetime1">
              <a:rPr lang="en-US" smtClean="0"/>
              <a:t>12/6/2022</a:t>
            </a:fld>
            <a:endParaRPr lang="en-US" dirty="0"/>
          </a:p>
        </p:txBody>
      </p:sp>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69313F1-5002-42A1-8773-C2851FC15C14}" type="datetime1">
              <a:rPr lang="en-US" smtClean="0"/>
              <a:t>12/6/2022</a:t>
            </a:fld>
            <a:endParaRPr lang="en-US" dirty="0"/>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AC1603C-9780-4986-B5D7-38E3FABB6867}" type="datetime1">
              <a:rPr lang="en-US" smtClean="0"/>
              <a:t>12/6/2022</a:t>
            </a:fld>
            <a:endParaRPr lang="en-US" dirty="0"/>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0F4FF90-4072-44D0-B2A9-F61111C915A2}" type="datetime1">
              <a:rPr lang="en-US" smtClean="0"/>
              <a:t>12/6/2022</a:t>
            </a:fld>
            <a:endParaRPr lang="en-US" dirty="0"/>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D58D1B5F-ABFA-4A3C-BA4C-47631AE7A868}" type="datetime1">
              <a:rPr lang="en-US" smtClean="0"/>
              <a:t>12/6/2022</a:t>
            </a:fld>
            <a:endParaRPr lang="en-US"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829379BC-5493-46DE-ACB0-7E241377030F}" type="datetime1">
              <a:rPr lang="en-US" smtClean="0"/>
              <a:t>12/6/2022</a:t>
            </a:fld>
            <a:endParaRPr lang="en-US" dirty="0"/>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60F44404-F6BD-4895-AE9F-18D23BF18CF7}" type="datetime1">
              <a:rPr lang="en-US" smtClean="0"/>
              <a:t>12/6/2022</a:t>
            </a:fld>
            <a:endParaRPr lang="en-US" dirty="0"/>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9A1C5BC-CD53-4075-9B8E-867576D727C9}" type="datetime1">
              <a:rPr lang="en-US" smtClean="0"/>
              <a:t>12/6/2022</a:t>
            </a:fld>
            <a:endParaRPr lang="en-US" dirty="0"/>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20A6F534-CCF6-4A47-8281-9577A0581356}" type="datetime1">
              <a:rPr lang="en-US" smtClean="0"/>
              <a:t>12/6/2022</a:t>
            </a:fld>
            <a:endParaRPr lang="en-US" dirty="0"/>
          </a:p>
        </p:txBody>
      </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sldNum="0" hdr="0" ftr="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16BDC7E-A398-44F6-B23E-962F2B05119D}" type="datetime1">
              <a:rPr lang="en-US" smtClean="0"/>
              <a:t>12/6/2022</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sldNum="0" hdr="0" ftr="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F2DBE904-01DA-49D5-A609-153F7736F166}"/>
              </a:ext>
            </a:extLst>
          </p:cNvPr>
          <p:cNvGraphicFramePr>
            <a:graphicFrameLocks noGrp="1"/>
          </p:cNvGraphicFramePr>
          <p:nvPr>
            <p:ph sz="quarter" idx="10"/>
            <p:extLst>
              <p:ext uri="{D42A27DB-BD31-4B8C-83A1-F6EECF244321}">
                <p14:modId xmlns:p14="http://schemas.microsoft.com/office/powerpoint/2010/main" val="4088883786"/>
              </p:ext>
            </p:extLst>
          </p:nvPr>
        </p:nvGraphicFramePr>
        <p:xfrm>
          <a:off x="1102935" y="1168925"/>
          <a:ext cx="9275975" cy="4769960"/>
        </p:xfrm>
        <a:graphic>
          <a:graphicData uri="http://schemas.openxmlformats.org/drawingml/2006/table">
            <a:tbl>
              <a:tblPr>
                <a:tableStyleId>{5C22544A-7EE6-4342-B048-85BDC9FD1C3A}</a:tableStyleId>
              </a:tblPr>
              <a:tblGrid>
                <a:gridCol w="4805679">
                  <a:extLst>
                    <a:ext uri="{9D8B030D-6E8A-4147-A177-3AD203B41FA5}">
                      <a16:colId xmlns:a16="http://schemas.microsoft.com/office/drawing/2014/main" val="2485040856"/>
                    </a:ext>
                  </a:extLst>
                </a:gridCol>
                <a:gridCol w="4470296">
                  <a:extLst>
                    <a:ext uri="{9D8B030D-6E8A-4147-A177-3AD203B41FA5}">
                      <a16:colId xmlns:a16="http://schemas.microsoft.com/office/drawing/2014/main" val="4160950849"/>
                    </a:ext>
                  </a:extLst>
                </a:gridCol>
              </a:tblGrid>
              <a:tr h="339648">
                <a:tc>
                  <a:txBody>
                    <a:bodyPr/>
                    <a:lstStyle/>
                    <a:p>
                      <a:pPr algn="l" fontAlgn="b"/>
                      <a:r>
                        <a:rPr lang="en-US" sz="1600" b="1" u="none" strike="noStrike" dirty="0">
                          <a:effectLst/>
                        </a:rPr>
                        <a:t>Tasks</a:t>
                      </a:r>
                      <a:endParaRPr lang="en-US"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b="1" u="none" strike="noStrike" dirty="0">
                          <a:effectLst/>
                        </a:rPr>
                        <a:t>Timing</a:t>
                      </a:r>
                      <a:endParaRPr lang="en-US" sz="16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19926739"/>
                  </a:ext>
                </a:extLst>
              </a:tr>
              <a:tr h="339648">
                <a:tc>
                  <a:txBody>
                    <a:bodyPr/>
                    <a:lstStyle/>
                    <a:p>
                      <a:pPr algn="l" fontAlgn="b"/>
                      <a:r>
                        <a:rPr lang="en-US" sz="1600" u="none" strike="noStrike" dirty="0">
                          <a:effectLst/>
                        </a:rPr>
                        <a:t>Letter to Cooperators</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Completed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44278978"/>
                  </a:ext>
                </a:extLst>
              </a:tr>
              <a:tr h="339648">
                <a:tc>
                  <a:txBody>
                    <a:bodyPr/>
                    <a:lstStyle/>
                    <a:p>
                      <a:pPr algn="l" fontAlgn="b"/>
                      <a:r>
                        <a:rPr lang="en-US" sz="1600" u="none" strike="noStrike" dirty="0">
                          <a:effectLst/>
                        </a:rPr>
                        <a:t>Research and add pelicans to 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This ongoing in the process of EA development</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88377885"/>
                  </a:ext>
                </a:extLst>
              </a:tr>
              <a:tr h="339648">
                <a:tc>
                  <a:txBody>
                    <a:bodyPr/>
                    <a:lstStyle/>
                    <a:p>
                      <a:pPr algn="l" fontAlgn="b"/>
                      <a:r>
                        <a:rPr lang="en-US" sz="1600" u="none" strike="noStrike" dirty="0">
                          <a:effectLst/>
                        </a:rPr>
                        <a:t>Revise gull analysis in 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This ongoing in the process of EA development</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19239521"/>
                  </a:ext>
                </a:extLst>
              </a:tr>
              <a:tr h="339648">
                <a:tc>
                  <a:txBody>
                    <a:bodyPr/>
                    <a:lstStyle/>
                    <a:p>
                      <a:pPr algn="l" fontAlgn="b"/>
                      <a:r>
                        <a:rPr lang="en-US" sz="1600" u="none" strike="noStrike" dirty="0">
                          <a:effectLst/>
                        </a:rPr>
                        <a:t>Revise EA for direct, indirect etc..</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Completed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51079558"/>
                  </a:ext>
                </a:extLst>
              </a:tr>
              <a:tr h="348909">
                <a:tc>
                  <a:txBody>
                    <a:bodyPr/>
                    <a:lstStyle/>
                    <a:p>
                      <a:pPr algn="l" fontAlgn="b"/>
                      <a:r>
                        <a:rPr lang="en-US" sz="1600" u="none" strike="noStrike" dirty="0">
                          <a:effectLst/>
                        </a:rPr>
                        <a:t>Begin Cooperating Agency Meetings</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Begin 26 September 2022 – ongoing weekly</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57001775"/>
                  </a:ext>
                </a:extLst>
              </a:tr>
              <a:tr h="344305">
                <a:tc>
                  <a:txBody>
                    <a:bodyPr/>
                    <a:lstStyle/>
                    <a:p>
                      <a:pPr algn="l" fontAlgn="b"/>
                      <a:r>
                        <a:rPr lang="en-US" sz="1600" u="none" strike="noStrike" dirty="0">
                          <a:effectLst/>
                        </a:rPr>
                        <a:t>Cooperating Agency Review and Input</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Completed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76081260"/>
                  </a:ext>
                </a:extLst>
              </a:tr>
              <a:tr h="339648">
                <a:tc>
                  <a:txBody>
                    <a:bodyPr/>
                    <a:lstStyle/>
                    <a:p>
                      <a:pPr algn="l" fontAlgn="b"/>
                      <a:r>
                        <a:rPr lang="en-US" sz="1600" u="none" strike="noStrike" dirty="0">
                          <a:effectLst/>
                        </a:rPr>
                        <a:t>Complete draft 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Complete by 16 December 2022</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46800233"/>
                  </a:ext>
                </a:extLst>
              </a:tr>
              <a:tr h="340618">
                <a:tc>
                  <a:txBody>
                    <a:bodyPr/>
                    <a:lstStyle/>
                    <a:p>
                      <a:pPr algn="l" fontAlgn="b"/>
                      <a:r>
                        <a:rPr lang="en-US" sz="1600" u="none" strike="noStrike" dirty="0">
                          <a:effectLst/>
                        </a:rPr>
                        <a:t>Review of 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16 December 2022 to 13 January 2023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01737713"/>
                  </a:ext>
                </a:extLst>
              </a:tr>
              <a:tr h="339648">
                <a:tc>
                  <a:txBody>
                    <a:bodyPr/>
                    <a:lstStyle/>
                    <a:p>
                      <a:pPr algn="l" fontAlgn="b"/>
                      <a:r>
                        <a:rPr lang="en-US" sz="1600" u="none" strike="noStrike" dirty="0">
                          <a:effectLst/>
                        </a:rPr>
                        <a:t>Revise </a:t>
                      </a:r>
                      <a:r>
                        <a:rPr lang="en-US" sz="1600" u="none" strike="noStrike">
                          <a:effectLst/>
                        </a:rPr>
                        <a:t>and advertise </a:t>
                      </a:r>
                      <a:r>
                        <a:rPr lang="en-US" sz="1600" u="none" strike="noStrike" dirty="0">
                          <a:effectLst/>
                        </a:rPr>
                        <a:t>EA to Public</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20 January 2023 for 30 days</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90263770"/>
                  </a:ext>
                </a:extLst>
              </a:tr>
              <a:tr h="339648">
                <a:tc>
                  <a:txBody>
                    <a:bodyPr/>
                    <a:lstStyle/>
                    <a:p>
                      <a:pPr algn="l" fontAlgn="b"/>
                      <a:r>
                        <a:rPr lang="en-US" sz="1600" u="none" strike="noStrike" dirty="0">
                          <a:effectLst/>
                        </a:rPr>
                        <a:t>Address Comments and Final 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20 February to 15 March 2023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01229890"/>
                  </a:ext>
                </a:extLst>
              </a:tr>
              <a:tr h="339648">
                <a:tc>
                  <a:txBody>
                    <a:bodyPr/>
                    <a:lstStyle/>
                    <a:p>
                      <a:pPr algn="l" fontAlgn="b"/>
                      <a:r>
                        <a:rPr lang="en-US" sz="1600" u="none" strike="noStrike" dirty="0">
                          <a:effectLst/>
                        </a:rPr>
                        <a:t>Apply for Depredation Permit</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16 March 2023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81841810"/>
                  </a:ext>
                </a:extLst>
              </a:tr>
              <a:tr h="339648">
                <a:tc>
                  <a:txBody>
                    <a:bodyPr/>
                    <a:lstStyle/>
                    <a:p>
                      <a:pPr algn="l" fontAlgn="b"/>
                      <a:r>
                        <a:rPr lang="en-US" sz="1600" u="none" strike="noStrike" dirty="0">
                          <a:effectLst/>
                        </a:rPr>
                        <a:t>Complete and sign FONSI</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1 April 2023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28494856"/>
                  </a:ext>
                </a:extLst>
              </a:tr>
              <a:tr h="339648">
                <a:tc>
                  <a:txBody>
                    <a:bodyPr/>
                    <a:lstStyle/>
                    <a:p>
                      <a:pPr algn="l" fontAlgn="b"/>
                      <a:r>
                        <a:rPr lang="en-US" sz="1600" u="none" strike="noStrike" dirty="0">
                          <a:effectLst/>
                        </a:rPr>
                        <a:t>Implementation </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15 April 2023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86761236"/>
                  </a:ext>
                </a:extLst>
              </a:tr>
            </a:tbl>
          </a:graphicData>
        </a:graphic>
      </p:graphicFrame>
      <p:sp>
        <p:nvSpPr>
          <p:cNvPr id="3" name="Title 2">
            <a:extLst>
              <a:ext uri="{FF2B5EF4-FFF2-40B4-BE49-F238E27FC236}">
                <a16:creationId xmlns:a16="http://schemas.microsoft.com/office/drawing/2014/main" id="{E475670D-460A-4437-AAAA-7AD0F2984053}"/>
              </a:ext>
            </a:extLst>
          </p:cNvPr>
          <p:cNvSpPr>
            <a:spLocks noGrp="1"/>
          </p:cNvSpPr>
          <p:nvPr>
            <p:ph type="title"/>
          </p:nvPr>
        </p:nvSpPr>
        <p:spPr/>
        <p:txBody>
          <a:bodyPr/>
          <a:lstStyle/>
          <a:p>
            <a:r>
              <a:rPr lang="en-US" dirty="0"/>
              <a:t>Detailed Schedule </a:t>
            </a:r>
          </a:p>
        </p:txBody>
      </p:sp>
      <p:sp>
        <p:nvSpPr>
          <p:cNvPr id="4" name="Date Placeholder 3">
            <a:extLst>
              <a:ext uri="{FF2B5EF4-FFF2-40B4-BE49-F238E27FC236}">
                <a16:creationId xmlns:a16="http://schemas.microsoft.com/office/drawing/2014/main" id="{8B275177-9710-4DD5-B2D4-37649C512ED0}"/>
              </a:ext>
            </a:extLst>
          </p:cNvPr>
          <p:cNvSpPr>
            <a:spLocks noGrp="1"/>
          </p:cNvSpPr>
          <p:nvPr>
            <p:ph type="dt" sz="half" idx="2"/>
          </p:nvPr>
        </p:nvSpPr>
        <p:spPr/>
        <p:txBody>
          <a:bodyPr/>
          <a:lstStyle/>
          <a:p>
            <a:fld id="{C2E1AF8D-1629-4E7E-8FE8-8B129B5C4A14}" type="datetime1">
              <a:rPr lang="en-US" smtClean="0"/>
              <a:t>12/6/2022</a:t>
            </a:fld>
            <a:endParaRPr lang="en-US" dirty="0"/>
          </a:p>
        </p:txBody>
      </p:sp>
      <p:sp>
        <p:nvSpPr>
          <p:cNvPr id="2" name="Arrow: Left 1">
            <a:extLst>
              <a:ext uri="{FF2B5EF4-FFF2-40B4-BE49-F238E27FC236}">
                <a16:creationId xmlns:a16="http://schemas.microsoft.com/office/drawing/2014/main" id="{FC15A7AE-112D-44ED-A5DF-3372FB932206}"/>
              </a:ext>
            </a:extLst>
          </p:cNvPr>
          <p:cNvSpPr/>
          <p:nvPr/>
        </p:nvSpPr>
        <p:spPr>
          <a:xfrm>
            <a:off x="10553700" y="3539222"/>
            <a:ext cx="1441988" cy="484632"/>
          </a:xfrm>
          <a:prstGeom prst="leftArrow">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t>We are here</a:t>
            </a:r>
          </a:p>
        </p:txBody>
      </p:sp>
    </p:spTree>
    <p:extLst>
      <p:ext uri="{BB962C8B-B14F-4D97-AF65-F5344CB8AC3E}">
        <p14:creationId xmlns:p14="http://schemas.microsoft.com/office/powerpoint/2010/main" val="2824845517"/>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20C9EF03C1444E80D09E6FA997338A" ma:contentTypeVersion="10" ma:contentTypeDescription="Create a new document." ma:contentTypeScope="" ma:versionID="ba8aa995489794b1e348b3825b5230b8">
  <xsd:schema xmlns:xsd="http://www.w3.org/2001/XMLSchema" xmlns:xs="http://www.w3.org/2001/XMLSchema" xmlns:p="http://schemas.microsoft.com/office/2006/metadata/properties" xmlns:ns2="51517f7b-9aaa-4d8f-81b7-818ba25112a8" xmlns:ns3="31d5c093-0680-4349-a9a0-00fb3abcac69" targetNamespace="http://schemas.microsoft.com/office/2006/metadata/properties" ma:root="true" ma:fieldsID="51ad47eafe3ec3fda972d71523e3e4a8" ns2:_="" ns3:_="">
    <xsd:import namespace="51517f7b-9aaa-4d8f-81b7-818ba25112a8"/>
    <xsd:import namespace="31d5c093-0680-4349-a9a0-00fb3abcac6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517f7b-9aaa-4d8f-81b7-818ba25112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d5c093-0680-4349-a9a0-00fb3abcac6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8C2CD5-50C2-4A7C-996A-3D6312B83669}">
  <ds:schemaRefs>
    <ds:schemaRef ds:uri="http://purl.org/dc/dcmitype/"/>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purl.org/dc/terms/"/>
    <ds:schemaRef ds:uri="http://schemas.microsoft.com/office/2006/metadata/properties"/>
    <ds:schemaRef ds:uri="452d6419-4d0a-4c13-ad09-29367299d625"/>
    <ds:schemaRef ds:uri="http://purl.org/dc/elements/1.1/"/>
  </ds:schemaRefs>
</ds:datastoreItem>
</file>

<file path=customXml/itemProps2.xml><?xml version="1.0" encoding="utf-8"?>
<ds:datastoreItem xmlns:ds="http://schemas.openxmlformats.org/officeDocument/2006/customXml" ds:itemID="{E8BBF20A-9777-477E-8619-D10933859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517f7b-9aaa-4d8f-81b7-818ba25112a8"/>
    <ds:schemaRef ds:uri="31d5c093-0680-4349-a9a0-00fb3abca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CAE72E-856B-4DF4-A9F6-93C41667E9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15428</TotalTime>
  <Words>124</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Content Templates</vt:lpstr>
      <vt:lpstr>Chart Color Templates</vt:lpstr>
      <vt:lpstr>Detailed Schedule </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Dorsey, Garrett L CIV USARMY CENWP (USA)</cp:lastModifiedBy>
  <cp:revision>594</cp:revision>
  <dcterms:created xsi:type="dcterms:W3CDTF">2017-02-20T05:10:01Z</dcterms:created>
  <dcterms:modified xsi:type="dcterms:W3CDTF">2022-12-06T19:43:26Z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0x0101001F20C9EF03C1444E80D09E6FA997338A</vt:lpwstr>
  </property>
</Properties>
</file>